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7" r:id="rId5"/>
    <p:sldId id="268" r:id="rId6"/>
    <p:sldId id="272" r:id="rId7"/>
    <p:sldId id="273" r:id="rId8"/>
    <p:sldId id="275" r:id="rId9"/>
    <p:sldId id="274" r:id="rId10"/>
    <p:sldId id="263" r:id="rId11"/>
    <p:sldId id="278" r:id="rId12"/>
    <p:sldId id="277" r:id="rId13"/>
    <p:sldId id="279" r:id="rId14"/>
    <p:sldId id="280" r:id="rId15"/>
    <p:sldId id="281" r:id="rId16"/>
    <p:sldId id="282" r:id="rId17"/>
    <p:sldId id="276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4" r:id="rId27"/>
    <p:sldId id="293" r:id="rId28"/>
    <p:sldId id="269" r:id="rId29"/>
    <p:sldId id="259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6" d="100"/>
          <a:sy n="66" d="100"/>
        </p:scale>
        <p:origin x="672" y="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EE598-EEF1-45F7-B4AE-8D61818DA396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EF52C03-6C94-4792-A742-CA9746AF29D7}">
      <dgm:prSet phldrT="[Text]"/>
      <dgm:spPr/>
      <dgm:t>
        <a:bodyPr/>
        <a:lstStyle/>
        <a:p>
          <a:r>
            <a:rPr lang="en-US" dirty="0"/>
            <a:t>1</a:t>
          </a:r>
        </a:p>
        <a:p>
          <a:r>
            <a:rPr lang="en-US" dirty="0" err="1"/>
            <a:t>Job_data</a:t>
          </a:r>
          <a:endParaRPr lang="en-IN" dirty="0"/>
        </a:p>
      </dgm:t>
    </dgm:pt>
    <dgm:pt modelId="{19385E6D-B182-45FB-BD48-59147E578EC1}" type="parTrans" cxnId="{7AD0F5E1-B6FC-4BC1-945F-8C38FF58E8BB}">
      <dgm:prSet/>
      <dgm:spPr/>
      <dgm:t>
        <a:bodyPr/>
        <a:lstStyle/>
        <a:p>
          <a:endParaRPr lang="en-IN"/>
        </a:p>
      </dgm:t>
    </dgm:pt>
    <dgm:pt modelId="{9F101337-223E-4298-B664-874E0E603AB6}" type="sibTrans" cxnId="{7AD0F5E1-B6FC-4BC1-945F-8C38FF58E8BB}">
      <dgm:prSet/>
      <dgm:spPr/>
      <dgm:t>
        <a:bodyPr/>
        <a:lstStyle/>
        <a:p>
          <a:endParaRPr lang="en-IN"/>
        </a:p>
      </dgm:t>
    </dgm:pt>
    <dgm:pt modelId="{01A38619-1424-444A-BA26-4EC83CA03AF4}">
      <dgm:prSet phldrT="[Text]"/>
      <dgm:spPr/>
      <dgm:t>
        <a:bodyPr/>
        <a:lstStyle/>
        <a:p>
          <a:r>
            <a:rPr lang="en-US" dirty="0"/>
            <a:t>2</a:t>
          </a:r>
        </a:p>
        <a:p>
          <a:r>
            <a:rPr lang="en-US" dirty="0"/>
            <a:t>users</a:t>
          </a:r>
          <a:endParaRPr lang="en-IN" dirty="0"/>
        </a:p>
      </dgm:t>
    </dgm:pt>
    <dgm:pt modelId="{854A6B73-FCA5-4AA9-854F-BB81CCDD0E6B}" type="parTrans" cxnId="{976602EB-7B98-49BD-90FB-5172986B36E3}">
      <dgm:prSet/>
      <dgm:spPr/>
      <dgm:t>
        <a:bodyPr/>
        <a:lstStyle/>
        <a:p>
          <a:endParaRPr lang="en-IN"/>
        </a:p>
      </dgm:t>
    </dgm:pt>
    <dgm:pt modelId="{09CE6A58-7963-4607-9281-B8135FCDA89F}" type="sibTrans" cxnId="{976602EB-7B98-49BD-90FB-5172986B36E3}">
      <dgm:prSet/>
      <dgm:spPr/>
      <dgm:t>
        <a:bodyPr/>
        <a:lstStyle/>
        <a:p>
          <a:endParaRPr lang="en-IN"/>
        </a:p>
      </dgm:t>
    </dgm:pt>
    <dgm:pt modelId="{8AB8C087-0EB0-4D9C-93B9-5715D6B0EE1D}">
      <dgm:prSet phldrT="[Text]"/>
      <dgm:spPr/>
      <dgm:t>
        <a:bodyPr/>
        <a:lstStyle/>
        <a:p>
          <a:r>
            <a:rPr lang="en-US" dirty="0"/>
            <a:t>2</a:t>
          </a:r>
        </a:p>
        <a:p>
          <a:r>
            <a:rPr lang="en-US" dirty="0"/>
            <a:t>events</a:t>
          </a:r>
          <a:endParaRPr lang="en-IN" dirty="0"/>
        </a:p>
      </dgm:t>
    </dgm:pt>
    <dgm:pt modelId="{42F8595F-6079-4A36-BF22-9B4B49E1B617}" type="parTrans" cxnId="{19F5E872-5D25-49CA-815F-C0374CBFBEAE}">
      <dgm:prSet/>
      <dgm:spPr/>
      <dgm:t>
        <a:bodyPr/>
        <a:lstStyle/>
        <a:p>
          <a:endParaRPr lang="en-IN"/>
        </a:p>
      </dgm:t>
    </dgm:pt>
    <dgm:pt modelId="{4B47C1C4-7E42-40D1-90E1-1992984B4C7D}" type="sibTrans" cxnId="{19F5E872-5D25-49CA-815F-C0374CBFBEAE}">
      <dgm:prSet/>
      <dgm:spPr/>
      <dgm:t>
        <a:bodyPr/>
        <a:lstStyle/>
        <a:p>
          <a:endParaRPr lang="en-IN"/>
        </a:p>
      </dgm:t>
    </dgm:pt>
    <dgm:pt modelId="{BA5C7424-515E-4369-9217-41D4934AF132}">
      <dgm:prSet phldrT="[Text]"/>
      <dgm:spPr/>
      <dgm:t>
        <a:bodyPr/>
        <a:lstStyle/>
        <a:p>
          <a:r>
            <a:rPr lang="en-US" dirty="0"/>
            <a:t>2</a:t>
          </a:r>
        </a:p>
        <a:p>
          <a:r>
            <a:rPr lang="en-US" dirty="0" err="1"/>
            <a:t>email_events</a:t>
          </a:r>
          <a:endParaRPr lang="en-IN" dirty="0"/>
        </a:p>
      </dgm:t>
    </dgm:pt>
    <dgm:pt modelId="{2727695B-4A20-4299-A1FB-58C51EB93DD5}" type="parTrans" cxnId="{D059F577-10A4-42B0-8380-77CB9338F340}">
      <dgm:prSet/>
      <dgm:spPr/>
      <dgm:t>
        <a:bodyPr/>
        <a:lstStyle/>
        <a:p>
          <a:endParaRPr lang="en-IN"/>
        </a:p>
      </dgm:t>
    </dgm:pt>
    <dgm:pt modelId="{A9596C71-58CB-4557-A05C-C899735F8B87}" type="sibTrans" cxnId="{D059F577-10A4-42B0-8380-77CB9338F340}">
      <dgm:prSet/>
      <dgm:spPr/>
      <dgm:t>
        <a:bodyPr/>
        <a:lstStyle/>
        <a:p>
          <a:endParaRPr lang="en-IN"/>
        </a:p>
      </dgm:t>
    </dgm:pt>
    <dgm:pt modelId="{39330AD5-8533-4FEC-A9BE-72ED319D5AF8}" type="pres">
      <dgm:prSet presAssocID="{85FEE598-EEF1-45F7-B4AE-8D61818DA39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411B79-A0B0-4F6F-9484-87DE2F0666EF}" type="pres">
      <dgm:prSet presAssocID="{BEF52C03-6C94-4792-A742-CA9746AF29D7}" presName="Parent" presStyleLbl="node0" presStyleIdx="0" presStyleCnt="1">
        <dgm:presLayoutVars>
          <dgm:chMax val="6"/>
          <dgm:chPref val="6"/>
        </dgm:presLayoutVars>
      </dgm:prSet>
      <dgm:spPr/>
    </dgm:pt>
    <dgm:pt modelId="{EB4527CD-7FB8-4185-B1F5-8E633357D31F}" type="pres">
      <dgm:prSet presAssocID="{01A38619-1424-444A-BA26-4EC83CA03AF4}" presName="Accent1" presStyleCnt="0"/>
      <dgm:spPr/>
    </dgm:pt>
    <dgm:pt modelId="{24400B3F-ADCC-4243-9C99-78E09B60C939}" type="pres">
      <dgm:prSet presAssocID="{01A38619-1424-444A-BA26-4EC83CA03AF4}" presName="Accent" presStyleLbl="bgShp" presStyleIdx="0" presStyleCnt="3"/>
      <dgm:spPr/>
    </dgm:pt>
    <dgm:pt modelId="{B9DE7A2C-5F9C-4AF0-87BC-3E1508D9D1D8}" type="pres">
      <dgm:prSet presAssocID="{01A38619-1424-444A-BA26-4EC83CA03AF4}" presName="Child1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78741C-19F6-409E-9B8D-067820129367}" type="pres">
      <dgm:prSet presAssocID="{8AB8C087-0EB0-4D9C-93B9-5715D6B0EE1D}" presName="Accent2" presStyleCnt="0"/>
      <dgm:spPr/>
    </dgm:pt>
    <dgm:pt modelId="{DC7C369A-FF99-4CA0-8D15-3D5AA810EA48}" type="pres">
      <dgm:prSet presAssocID="{8AB8C087-0EB0-4D9C-93B9-5715D6B0EE1D}" presName="Accent" presStyleLbl="bgShp" presStyleIdx="1" presStyleCnt="3"/>
      <dgm:spPr/>
    </dgm:pt>
    <dgm:pt modelId="{A770C00E-2502-4935-8034-069290E6885C}" type="pres">
      <dgm:prSet presAssocID="{8AB8C087-0EB0-4D9C-93B9-5715D6B0EE1D}" presName="Child2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641D116-68F6-43DF-B6CD-DC1F7FAC3B75}" type="pres">
      <dgm:prSet presAssocID="{BA5C7424-515E-4369-9217-41D4934AF132}" presName="Accent3" presStyleCnt="0"/>
      <dgm:spPr/>
    </dgm:pt>
    <dgm:pt modelId="{BC37EF6C-5529-49B2-AD0B-73D33E778A87}" type="pres">
      <dgm:prSet presAssocID="{BA5C7424-515E-4369-9217-41D4934AF132}" presName="Accent" presStyleLbl="bgShp" presStyleIdx="2" presStyleCnt="3"/>
      <dgm:spPr/>
    </dgm:pt>
    <dgm:pt modelId="{03355F28-70A0-410C-9348-D07C8FF499CD}" type="pres">
      <dgm:prSet presAssocID="{BA5C7424-515E-4369-9217-41D4934AF132}" presName="Child3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B7C1C08-044B-4E8A-B41B-24455FE3F052}" type="presOf" srcId="{85FEE598-EEF1-45F7-B4AE-8D61818DA396}" destId="{39330AD5-8533-4FEC-A9BE-72ED319D5AF8}" srcOrd="0" destOrd="0" presId="urn:microsoft.com/office/officeart/2011/layout/HexagonRadial"/>
    <dgm:cxn modelId="{9699BA1A-794C-4166-9AA7-FE4D407CEF32}" type="presOf" srcId="{01A38619-1424-444A-BA26-4EC83CA03AF4}" destId="{B9DE7A2C-5F9C-4AF0-87BC-3E1508D9D1D8}" srcOrd="0" destOrd="0" presId="urn:microsoft.com/office/officeart/2011/layout/HexagonRadial"/>
    <dgm:cxn modelId="{12960C48-FCF9-46B8-B561-100C94322442}" type="presOf" srcId="{8AB8C087-0EB0-4D9C-93B9-5715D6B0EE1D}" destId="{A770C00E-2502-4935-8034-069290E6885C}" srcOrd="0" destOrd="0" presId="urn:microsoft.com/office/officeart/2011/layout/HexagonRadial"/>
    <dgm:cxn modelId="{19F5E872-5D25-49CA-815F-C0374CBFBEAE}" srcId="{BEF52C03-6C94-4792-A742-CA9746AF29D7}" destId="{8AB8C087-0EB0-4D9C-93B9-5715D6B0EE1D}" srcOrd="1" destOrd="0" parTransId="{42F8595F-6079-4A36-BF22-9B4B49E1B617}" sibTransId="{4B47C1C4-7E42-40D1-90E1-1992984B4C7D}"/>
    <dgm:cxn modelId="{D059F577-10A4-42B0-8380-77CB9338F340}" srcId="{BEF52C03-6C94-4792-A742-CA9746AF29D7}" destId="{BA5C7424-515E-4369-9217-41D4934AF132}" srcOrd="2" destOrd="0" parTransId="{2727695B-4A20-4299-A1FB-58C51EB93DD5}" sibTransId="{A9596C71-58CB-4557-A05C-C899735F8B87}"/>
    <dgm:cxn modelId="{3DBF4D8A-4851-44B1-BB01-130F266CBEE6}" type="presOf" srcId="{BEF52C03-6C94-4792-A742-CA9746AF29D7}" destId="{FB411B79-A0B0-4F6F-9484-87DE2F0666EF}" srcOrd="0" destOrd="0" presId="urn:microsoft.com/office/officeart/2011/layout/HexagonRadial"/>
    <dgm:cxn modelId="{3A2DE990-FBA3-4E26-8BE1-FBDE17764310}" type="presOf" srcId="{BA5C7424-515E-4369-9217-41D4934AF132}" destId="{03355F28-70A0-410C-9348-D07C8FF499CD}" srcOrd="0" destOrd="0" presId="urn:microsoft.com/office/officeart/2011/layout/HexagonRadial"/>
    <dgm:cxn modelId="{7AD0F5E1-B6FC-4BC1-945F-8C38FF58E8BB}" srcId="{85FEE598-EEF1-45F7-B4AE-8D61818DA396}" destId="{BEF52C03-6C94-4792-A742-CA9746AF29D7}" srcOrd="0" destOrd="0" parTransId="{19385E6D-B182-45FB-BD48-59147E578EC1}" sibTransId="{9F101337-223E-4298-B664-874E0E603AB6}"/>
    <dgm:cxn modelId="{976602EB-7B98-49BD-90FB-5172986B36E3}" srcId="{BEF52C03-6C94-4792-A742-CA9746AF29D7}" destId="{01A38619-1424-444A-BA26-4EC83CA03AF4}" srcOrd="0" destOrd="0" parTransId="{854A6B73-FCA5-4AA9-854F-BB81CCDD0E6B}" sibTransId="{09CE6A58-7963-4607-9281-B8135FCDA89F}"/>
    <dgm:cxn modelId="{30F21423-DC82-453B-A4B3-D3F64A69E583}" type="presParOf" srcId="{39330AD5-8533-4FEC-A9BE-72ED319D5AF8}" destId="{FB411B79-A0B0-4F6F-9484-87DE2F0666EF}" srcOrd="0" destOrd="0" presId="urn:microsoft.com/office/officeart/2011/layout/HexagonRadial"/>
    <dgm:cxn modelId="{68BC6C45-1752-4590-8BCF-03569C74863C}" type="presParOf" srcId="{39330AD5-8533-4FEC-A9BE-72ED319D5AF8}" destId="{EB4527CD-7FB8-4185-B1F5-8E633357D31F}" srcOrd="1" destOrd="0" presId="urn:microsoft.com/office/officeart/2011/layout/HexagonRadial"/>
    <dgm:cxn modelId="{FC5E47EB-BBD2-4C2F-9CB7-6EABFA39D276}" type="presParOf" srcId="{EB4527CD-7FB8-4185-B1F5-8E633357D31F}" destId="{24400B3F-ADCC-4243-9C99-78E09B60C939}" srcOrd="0" destOrd="0" presId="urn:microsoft.com/office/officeart/2011/layout/HexagonRadial"/>
    <dgm:cxn modelId="{13B27EF1-CDA0-4600-81A0-D14D738BFF10}" type="presParOf" srcId="{39330AD5-8533-4FEC-A9BE-72ED319D5AF8}" destId="{B9DE7A2C-5F9C-4AF0-87BC-3E1508D9D1D8}" srcOrd="2" destOrd="0" presId="urn:microsoft.com/office/officeart/2011/layout/HexagonRadial"/>
    <dgm:cxn modelId="{AA502571-9777-4F54-AE86-6EA0B8BE555E}" type="presParOf" srcId="{39330AD5-8533-4FEC-A9BE-72ED319D5AF8}" destId="{1178741C-19F6-409E-9B8D-067820129367}" srcOrd="3" destOrd="0" presId="urn:microsoft.com/office/officeart/2011/layout/HexagonRadial"/>
    <dgm:cxn modelId="{2E8C8401-B20A-4EE8-A074-FF314260B476}" type="presParOf" srcId="{1178741C-19F6-409E-9B8D-067820129367}" destId="{DC7C369A-FF99-4CA0-8D15-3D5AA810EA48}" srcOrd="0" destOrd="0" presId="urn:microsoft.com/office/officeart/2011/layout/HexagonRadial"/>
    <dgm:cxn modelId="{88A9F9D3-36DA-4C95-802C-4F3A47270EBD}" type="presParOf" srcId="{39330AD5-8533-4FEC-A9BE-72ED319D5AF8}" destId="{A770C00E-2502-4935-8034-069290E6885C}" srcOrd="4" destOrd="0" presId="urn:microsoft.com/office/officeart/2011/layout/HexagonRadial"/>
    <dgm:cxn modelId="{6A0A03B8-BEEA-4C6D-B183-793E1303F5C6}" type="presParOf" srcId="{39330AD5-8533-4FEC-A9BE-72ED319D5AF8}" destId="{E641D116-68F6-43DF-B6CD-DC1F7FAC3B75}" srcOrd="5" destOrd="0" presId="urn:microsoft.com/office/officeart/2011/layout/HexagonRadial"/>
    <dgm:cxn modelId="{4DD0D4EA-BC02-48E5-933D-16759D28B33A}" type="presParOf" srcId="{E641D116-68F6-43DF-B6CD-DC1F7FAC3B75}" destId="{BC37EF6C-5529-49B2-AD0B-73D33E778A87}" srcOrd="0" destOrd="0" presId="urn:microsoft.com/office/officeart/2011/layout/HexagonRadial"/>
    <dgm:cxn modelId="{23EE97D1-39F5-4F13-BC78-CDA61D334D56}" type="presParOf" srcId="{39330AD5-8533-4FEC-A9BE-72ED319D5AF8}" destId="{03355F28-70A0-410C-9348-D07C8FF499CD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11B79-A0B0-4F6F-9484-87DE2F0666EF}">
      <dsp:nvSpPr>
        <dsp:cNvPr id="0" name=""/>
        <dsp:cNvSpPr/>
      </dsp:nvSpPr>
      <dsp:spPr>
        <a:xfrm>
          <a:off x="1150051" y="820700"/>
          <a:ext cx="2340610" cy="202433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1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Job_data</a:t>
          </a:r>
          <a:endParaRPr lang="en-IN" sz="3100" kern="1200" dirty="0"/>
        </a:p>
      </dsp:txBody>
      <dsp:txXfrm>
        <a:off x="1537886" y="1156128"/>
        <a:ext cx="1564940" cy="1353475"/>
      </dsp:txXfrm>
    </dsp:sp>
    <dsp:sp modelId="{DC7C369A-FF99-4CA0-8D15-3D5AA810EA48}">
      <dsp:nvSpPr>
        <dsp:cNvPr id="0" name=""/>
        <dsp:cNvSpPr/>
      </dsp:nvSpPr>
      <dsp:spPr>
        <a:xfrm>
          <a:off x="3646366" y="1274405"/>
          <a:ext cx="883227" cy="76070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E7A2C-5F9C-4AF0-87BC-3E1508D9D1D8}">
      <dsp:nvSpPr>
        <dsp:cNvPr id="0" name=""/>
        <dsp:cNvSpPr/>
      </dsp:nvSpPr>
      <dsp:spPr>
        <a:xfrm>
          <a:off x="3124759" y="0"/>
          <a:ext cx="1917876" cy="165921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users</a:t>
          </a:r>
          <a:endParaRPr lang="en-IN" sz="1800" kern="1200" dirty="0"/>
        </a:p>
      </dsp:txBody>
      <dsp:txXfrm>
        <a:off x="3442594" y="274969"/>
        <a:ext cx="1282206" cy="1109273"/>
      </dsp:txXfrm>
    </dsp:sp>
    <dsp:sp modelId="{BC37EF6C-5529-49B2-AD0B-73D33E778A87}">
      <dsp:nvSpPr>
        <dsp:cNvPr id="0" name=""/>
        <dsp:cNvSpPr/>
      </dsp:nvSpPr>
      <dsp:spPr>
        <a:xfrm>
          <a:off x="2930130" y="2880184"/>
          <a:ext cx="883227" cy="76070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0C00E-2502-4935-8034-069290E6885C}">
      <dsp:nvSpPr>
        <dsp:cNvPr id="0" name=""/>
        <dsp:cNvSpPr/>
      </dsp:nvSpPr>
      <dsp:spPr>
        <a:xfrm>
          <a:off x="3124759" y="2006051"/>
          <a:ext cx="1917876" cy="165921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events</a:t>
          </a:r>
          <a:endParaRPr lang="en-IN" sz="1800" kern="1200" dirty="0"/>
        </a:p>
      </dsp:txBody>
      <dsp:txXfrm>
        <a:off x="3442594" y="2281020"/>
        <a:ext cx="1282206" cy="1109273"/>
      </dsp:txXfrm>
    </dsp:sp>
    <dsp:sp modelId="{03355F28-70A0-410C-9348-D07C8FF499CD}">
      <dsp:nvSpPr>
        <dsp:cNvPr id="0" name=""/>
        <dsp:cNvSpPr/>
      </dsp:nvSpPr>
      <dsp:spPr>
        <a:xfrm>
          <a:off x="1365701" y="3027825"/>
          <a:ext cx="1917876" cy="165921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email_events</a:t>
          </a:r>
          <a:endParaRPr lang="en-IN" sz="1800" kern="1200" dirty="0"/>
        </a:p>
      </dsp:txBody>
      <dsp:txXfrm>
        <a:off x="1683536" y="3302794"/>
        <a:ext cx="1282206" cy="1109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10/20/2023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10/20/2023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10/20/2023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10/20/2023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6749" y="1844824"/>
            <a:ext cx="9840271" cy="124368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Operation Analytics and Investigating Metric Spike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726260" y="3284984"/>
            <a:ext cx="8735325" cy="10183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(Project – 3)</a:t>
            </a:r>
          </a:p>
          <a:p>
            <a:r>
              <a:rPr lang="en-US" sz="2400" dirty="0"/>
              <a:t>				</a:t>
            </a:r>
          </a:p>
          <a:p>
            <a:endParaRPr lang="en-US" sz="2400" dirty="0"/>
          </a:p>
          <a:p>
            <a:r>
              <a:rPr lang="en-US" sz="2400" dirty="0"/>
              <a:t>		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F3B90-60EA-7420-D66C-4558E21E593A}"/>
              </a:ext>
            </a:extLst>
          </p:cNvPr>
          <p:cNvSpPr txBox="1"/>
          <p:nvPr/>
        </p:nvSpPr>
        <p:spPr>
          <a:xfrm>
            <a:off x="27041" y="5445224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BY HITISHA SONI</a:t>
            </a:r>
            <a:endParaRPr lang="en-IN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53852" y="1772816"/>
            <a:ext cx="10657184" cy="309634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3. </a:t>
            </a:r>
            <a:r>
              <a:rPr lang="en-IN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Language Share Analysis</a:t>
            </a:r>
            <a:r>
              <a:rPr lang="en-IN" b="1" i="0" dirty="0">
                <a:solidFill>
                  <a:srgbClr val="8492A6"/>
                </a:solidFill>
                <a:effectLst/>
                <a:latin typeface="Manrope"/>
              </a:rPr>
              <a:t>: </a:t>
            </a:r>
            <a:r>
              <a:rPr lang="en-US" b="0" i="0" dirty="0">
                <a:effectLst/>
              </a:rPr>
              <a:t>Calculate the percentage share of each language in the last 30 days.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Your Task: Write an SQL query to calculate the percentage share of each language over the last 30 days.</a:t>
            </a:r>
          </a:p>
        </p:txBody>
      </p:sp>
    </p:spTree>
    <p:extLst>
      <p:ext uri="{BB962C8B-B14F-4D97-AF65-F5344CB8AC3E}">
        <p14:creationId xmlns:p14="http://schemas.microsoft.com/office/powerpoint/2010/main" val="186259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262764" y="1484867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1665920" y="4640472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9E356-DBB1-2A2E-40A1-7392385A1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0" t="25844" r="32867" b="41598"/>
          <a:stretch/>
        </p:blipFill>
        <p:spPr>
          <a:xfrm>
            <a:off x="981844" y="188640"/>
            <a:ext cx="8184306" cy="3132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CC6E1A-D100-F317-3616-A25FA146F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8" t="44748" r="52363" b="23744"/>
          <a:stretch/>
        </p:blipFill>
        <p:spPr>
          <a:xfrm>
            <a:off x="6022404" y="3140968"/>
            <a:ext cx="5760640" cy="338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53852" y="1844824"/>
            <a:ext cx="10657184" cy="273630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4. </a:t>
            </a:r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Duplicate Rows Detection 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b="0" i="0" dirty="0">
                <a:solidFill>
                  <a:srgbClr val="8492A6"/>
                </a:solidFill>
                <a:effectLst/>
              </a:rPr>
              <a:t> </a:t>
            </a:r>
            <a:r>
              <a:rPr lang="en-US" b="0" i="0" dirty="0">
                <a:effectLst/>
              </a:rPr>
              <a:t> Identify duplicate rows in the data.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Your Task: Write an SQL query to display duplicate rows from the </a:t>
            </a:r>
            <a:r>
              <a:rPr lang="en-US" b="0" i="0" dirty="0" err="1">
                <a:effectLst/>
              </a:rPr>
              <a:t>job_data</a:t>
            </a:r>
            <a:r>
              <a:rPr lang="en-US" b="0" i="0" dirty="0">
                <a:effectLst/>
              </a:rPr>
              <a:t> table.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8492A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716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190756" y="1325113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2349996" y="4542392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77BFEE-4F99-6D7B-FAD8-FB7B9DE5E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8" t="28995" r="31095" b="30045"/>
          <a:stretch/>
        </p:blipFill>
        <p:spPr>
          <a:xfrm>
            <a:off x="4979705" y="3356992"/>
            <a:ext cx="7109118" cy="3223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EF046-2198-6076-F445-E56A016FE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26894" r="20462" b="25560"/>
          <a:stretch/>
        </p:blipFill>
        <p:spPr>
          <a:xfrm>
            <a:off x="981843" y="163629"/>
            <a:ext cx="7995725" cy="358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0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985" y="2807158"/>
            <a:ext cx="10054853" cy="124368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Case Study - 2:</a:t>
            </a:r>
            <a:b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</a:br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  Investigating Metric Spike</a:t>
            </a:r>
            <a:b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</a:br>
            <a:endParaRPr lang="en-IN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68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25860" y="1484784"/>
            <a:ext cx="10657184" cy="338437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1. Weekly User Engagement:</a:t>
            </a:r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b="0" i="0" dirty="0">
                <a:effectLst/>
              </a:rPr>
              <a:t>Measure the activeness of users on a weekly basis.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Your Task: Write an SQL query to calculate the weekly user engagement.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118748" y="836712"/>
            <a:ext cx="2232248" cy="12241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4564009" y="4724899"/>
            <a:ext cx="2232248" cy="9361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66D08-057E-24FB-86EC-5E36159E2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6" t="24794" r="39957" b="36347"/>
          <a:stretch/>
        </p:blipFill>
        <p:spPr>
          <a:xfrm>
            <a:off x="1269876" y="153904"/>
            <a:ext cx="6563249" cy="3456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19096-D8F0-9B1B-EC66-D213D3913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7" t="41598" r="52363" b="9040"/>
          <a:stretch/>
        </p:blipFill>
        <p:spPr>
          <a:xfrm>
            <a:off x="7174532" y="2504907"/>
            <a:ext cx="4680521" cy="42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1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53852" y="1556792"/>
            <a:ext cx="10657184" cy="374441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2. </a:t>
            </a:r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User Growth Analysis</a:t>
            </a:r>
            <a:r>
              <a:rPr lang="en-US" b="1" i="0" dirty="0">
                <a:effectLst/>
              </a:rPr>
              <a:t>:</a:t>
            </a:r>
            <a:r>
              <a:rPr lang="en-US" b="0" i="0" dirty="0">
                <a:effectLst/>
              </a:rPr>
              <a:t> Analyze the growth of users over time for a product.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Your Task: Write an SQL query to calculate the user growth for the product.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406780" y="1006958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5230316" y="4569913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18C0A-17E3-5034-035B-DE0C7BB22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3" t="19671" r="23813" b="34883"/>
          <a:stretch/>
        </p:blipFill>
        <p:spPr>
          <a:xfrm>
            <a:off x="1125860" y="159764"/>
            <a:ext cx="7758900" cy="3534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6D26E-5D53-5C1C-D104-5A101D4D1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4" t="42536" r="56284" b="10202"/>
          <a:stretch/>
        </p:blipFill>
        <p:spPr>
          <a:xfrm>
            <a:off x="8254652" y="3126697"/>
            <a:ext cx="3789470" cy="37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1916832"/>
            <a:ext cx="10657184" cy="482453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3. </a:t>
            </a:r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Weekly Retention Analysis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b="0" i="0" dirty="0">
                <a:effectLst/>
              </a:rPr>
              <a:t>Analyze the retention of users on a weekly basis after signing up for a product.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Your Task: Write an SQL query to calculate the weekly retention of users based on their sign-up cohort.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3792" y="44624"/>
            <a:ext cx="10360501" cy="94992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Project Description :-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25860" y="994544"/>
            <a:ext cx="10729192" cy="560280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1600" b="0" i="0" dirty="0">
                <a:effectLst/>
                <a:latin typeface="Bookman Old Style" panose="02050604050505020204" pitchFamily="18" charset="0"/>
              </a:rPr>
              <a:t>Operational Analytics is a crucial process that involves analyzing a company's end-to-end operations.</a:t>
            </a:r>
          </a:p>
          <a:p>
            <a:pPr>
              <a:lnSpc>
                <a:spcPct val="170000"/>
              </a:lnSpc>
            </a:pPr>
            <a:r>
              <a:rPr lang="en-US" sz="1600" b="0" i="0" dirty="0">
                <a:effectLst/>
                <a:latin typeface="Bookman Old Style" panose="02050604050505020204" pitchFamily="18" charset="0"/>
              </a:rPr>
              <a:t> This analysis helps identify areas for improvement within the company. </a:t>
            </a:r>
          </a:p>
          <a:p>
            <a:pPr>
              <a:lnSpc>
                <a:spcPct val="170000"/>
              </a:lnSpc>
            </a:pPr>
            <a:r>
              <a:rPr lang="en-US" sz="1600" b="0" i="0" dirty="0">
                <a:effectLst/>
                <a:latin typeface="Bookman Old Style" panose="02050604050505020204" pitchFamily="18" charset="0"/>
              </a:rPr>
              <a:t>As a Data Analyst, you'll work closely with various teams, such as operations, support, and marketing, helping them derive valuable insights from the data they collect.</a:t>
            </a:r>
          </a:p>
          <a:p>
            <a:pPr>
              <a:lnSpc>
                <a:spcPct val="170000"/>
              </a:lnSpc>
            </a:pPr>
            <a:r>
              <a:rPr lang="en-US" sz="1600" b="0" i="0" dirty="0">
                <a:effectLst/>
                <a:latin typeface="Bookman Old Style" panose="02050604050505020204" pitchFamily="18" charset="0"/>
              </a:rPr>
              <a:t>One of the key aspects of Operational Analytics is investigating metric spikes.</a:t>
            </a:r>
          </a:p>
          <a:p>
            <a:pPr>
              <a:lnSpc>
                <a:spcPct val="170000"/>
              </a:lnSpc>
            </a:pPr>
            <a:r>
              <a:rPr lang="en-US" sz="1600" b="0" i="0" dirty="0">
                <a:effectLst/>
                <a:latin typeface="Bookman Old Style" panose="02050604050505020204" pitchFamily="18" charset="0"/>
              </a:rPr>
              <a:t> This involves understanding and explaining sudden changes in key metrics, such as a dip in daily user engagement or a drop in sales. </a:t>
            </a:r>
          </a:p>
          <a:p>
            <a:pPr>
              <a:lnSpc>
                <a:spcPct val="170000"/>
              </a:lnSpc>
            </a:pPr>
            <a:r>
              <a:rPr lang="en-US" sz="1600" b="0" i="0" dirty="0">
                <a:effectLst/>
                <a:latin typeface="Bookman Old Style" panose="02050604050505020204" pitchFamily="18" charset="0"/>
              </a:rPr>
              <a:t>As a Data Analyst, you'll need to answer these questions daily, making it crucial to understand how to investigate these metric spikes.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406780" y="1006958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4366220" y="4922214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A055C-C4FB-BB78-BE81-7C5C5C0A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20593" r="19871" b="15219"/>
          <a:stretch/>
        </p:blipFill>
        <p:spPr>
          <a:xfrm>
            <a:off x="1053851" y="50231"/>
            <a:ext cx="7344817" cy="4400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17BCE-5A5A-ED81-46AF-7820D4B7A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6" t="43699" r="44092" b="28995"/>
          <a:stretch/>
        </p:blipFill>
        <p:spPr>
          <a:xfrm>
            <a:off x="7174532" y="4451051"/>
            <a:ext cx="4824537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1772816"/>
            <a:ext cx="10657184" cy="496855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 </a:t>
            </a:r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Weekly Engagement Per Device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b="0" i="0" dirty="0">
                <a:effectLst/>
              </a:rPr>
              <a:t>Measure the activeness of users on a weekly basis per device.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Your Task: Write an SQL query to calculate the weekly engagement per device.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3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406780" y="1006958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4366220" y="4922214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3E224-75F5-346D-E5A3-7CB75D3991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0" t="17442" r="35822" b="42649"/>
          <a:stretch/>
        </p:blipFill>
        <p:spPr>
          <a:xfrm>
            <a:off x="1053852" y="260648"/>
            <a:ext cx="7200799" cy="36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9F2EC-648E-D355-8855-9C447ADD03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8" t="37397" r="54726" b="14291"/>
          <a:stretch/>
        </p:blipFill>
        <p:spPr>
          <a:xfrm>
            <a:off x="7318548" y="2250641"/>
            <a:ext cx="4536505" cy="443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1916832"/>
            <a:ext cx="10657184" cy="482453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5. </a:t>
            </a:r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Email Engagement Analysis: </a:t>
            </a:r>
            <a:r>
              <a:rPr lang="en-US" b="0" i="0" dirty="0">
                <a:effectLst/>
              </a:rPr>
              <a:t>Analyze how users are engaging with the email service.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Your Task: Write an SQL query to calculate the email engagement metrics.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8492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21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9406780" y="1006958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4366220" y="4922214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5E02F-F602-7019-4F53-EB73CA8FC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t="19543" r="37594" b="33196"/>
          <a:stretch/>
        </p:blipFill>
        <p:spPr>
          <a:xfrm>
            <a:off x="1269876" y="332656"/>
            <a:ext cx="5904656" cy="359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98D2D-CC13-274C-F3F5-E32E3755C3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6" t="43699" r="45865" b="12190"/>
          <a:stretch/>
        </p:blipFill>
        <p:spPr>
          <a:xfrm>
            <a:off x="6598468" y="3126879"/>
            <a:ext cx="5386003" cy="35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3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E4E7BCA3-1FD4-5523-5581-CA8D239D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57" y="260648"/>
            <a:ext cx="10360501" cy="949920"/>
          </a:xfrm>
        </p:spPr>
        <p:txBody>
          <a:bodyPr/>
          <a:lstStyle/>
          <a:p>
            <a:r>
              <a:rPr lang="en-IN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Insights &amp; Results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:-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B7686-5D22-3E72-C6B0-D4AF4FEC3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051993" cy="44653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No. of jobs reviewed per day per hour is very less.</a:t>
            </a:r>
          </a:p>
          <a:p>
            <a:r>
              <a:rPr lang="en-US" dirty="0"/>
              <a:t>7-day rolling average is best for throughput.</a:t>
            </a:r>
          </a:p>
          <a:p>
            <a:r>
              <a:rPr lang="en-US" dirty="0"/>
              <a:t>The rows which have ‘yes’ value in duplicate columns are duplicate rows else if ‘no’ is there then there are no duplicates.</a:t>
            </a:r>
          </a:p>
          <a:p>
            <a:r>
              <a:rPr lang="en-US" dirty="0"/>
              <a:t>Weekly user engagement is highest in 30</a:t>
            </a:r>
            <a:r>
              <a:rPr lang="en-US" baseline="30000" dirty="0"/>
              <a:t>th</a:t>
            </a:r>
            <a:r>
              <a:rPr lang="en-US" dirty="0"/>
              <a:t> week.</a:t>
            </a:r>
          </a:p>
          <a:p>
            <a:r>
              <a:rPr lang="en-US" dirty="0"/>
              <a:t>Persian language is most popular.</a:t>
            </a:r>
          </a:p>
          <a:p>
            <a:r>
              <a:rPr lang="en-US" dirty="0"/>
              <a:t>Most of the users are using </a:t>
            </a:r>
            <a:r>
              <a:rPr lang="en-US" dirty="0" err="1"/>
              <a:t>macbook</a:t>
            </a:r>
            <a:r>
              <a:rPr lang="en-US"/>
              <a:t> pro.</a:t>
            </a:r>
            <a:endParaRPr lang="en-US" dirty="0"/>
          </a:p>
          <a:p>
            <a:r>
              <a:rPr lang="en-US" dirty="0"/>
              <a:t>By growth insights we can see that users increasing rate has almost 30-40 add-ons each week.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46140" y="980728"/>
            <a:ext cx="8938472" cy="276433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41884" y="38327"/>
            <a:ext cx="10360501" cy="94992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Approach :-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41884" y="1124744"/>
            <a:ext cx="6048672" cy="5616624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sz="1600" b="0" i="0" dirty="0">
                <a:effectLst/>
                <a:latin typeface="Bookman Old Style" panose="02050604050505020204" pitchFamily="18" charset="0"/>
              </a:rPr>
              <a:t>In this project, as </a:t>
            </a:r>
            <a:r>
              <a:rPr lang="en-US" sz="1600" dirty="0">
                <a:latin typeface="Bookman Old Style" panose="02050604050505020204" pitchFamily="18" charset="0"/>
              </a:rPr>
              <a:t>we are working as </a:t>
            </a:r>
            <a:r>
              <a:rPr lang="en-US" sz="1600" b="0" i="0" dirty="0">
                <a:effectLst/>
                <a:latin typeface="Bookman Old Style" panose="02050604050505020204" pitchFamily="18" charset="0"/>
              </a:rPr>
              <a:t>the role of a Lead Data Analyst at a company like Microsoft</a:t>
            </a:r>
            <a:endParaRPr lang="en-US" sz="1600" dirty="0">
              <a:latin typeface="Bookman Old Style" panose="02050604050505020204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1600" b="0" i="0" dirty="0">
                <a:effectLst/>
                <a:latin typeface="Bookman Old Style" panose="02050604050505020204" pitchFamily="18" charset="0"/>
              </a:rPr>
              <a:t>We have few tables </a:t>
            </a:r>
            <a:r>
              <a:rPr lang="en-US" sz="1600" dirty="0">
                <a:latin typeface="Bookman Old Style" panose="02050604050505020204" pitchFamily="18" charset="0"/>
              </a:rPr>
              <a:t>containing data relevant to the platform.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latin typeface="Bookman Old Style" panose="02050604050505020204" pitchFamily="18" charset="0"/>
              </a:rPr>
              <a:t>We have,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latin typeface="Bookman Old Style" panose="02050604050505020204" pitchFamily="18" charset="0"/>
              </a:rPr>
              <a:t>1 table:- </a:t>
            </a:r>
            <a:r>
              <a:rPr lang="en-US" sz="1600" dirty="0" err="1">
                <a:latin typeface="Bookman Old Style" panose="02050604050505020204" pitchFamily="18" charset="0"/>
              </a:rPr>
              <a:t>job_data</a:t>
            </a:r>
            <a:r>
              <a:rPr lang="en-US" sz="1600" dirty="0">
                <a:latin typeface="Bookman Old Style" panose="02050604050505020204" pitchFamily="18" charset="0"/>
              </a:rPr>
              <a:t> for case study 1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latin typeface="Bookman Old Style" panose="02050604050505020204" pitchFamily="18" charset="0"/>
              </a:rPr>
              <a:t>3 tables: users, events, </a:t>
            </a:r>
            <a:r>
              <a:rPr lang="en-US" sz="1600" dirty="0" err="1">
                <a:latin typeface="Bookman Old Style" panose="02050604050505020204" pitchFamily="18" charset="0"/>
              </a:rPr>
              <a:t>email_events</a:t>
            </a:r>
            <a:r>
              <a:rPr lang="en-US" sz="1600" dirty="0">
                <a:latin typeface="Bookman Old Style" panose="02050604050505020204" pitchFamily="18" charset="0"/>
              </a:rPr>
              <a:t> for case study 2</a:t>
            </a:r>
          </a:p>
          <a:p>
            <a:pPr>
              <a:lnSpc>
                <a:spcPct val="170000"/>
              </a:lnSpc>
            </a:pPr>
            <a:r>
              <a:rPr lang="en-US" sz="1600" dirty="0">
                <a:latin typeface="Bookman Old Style" panose="02050604050505020204" pitchFamily="18" charset="0"/>
              </a:rPr>
              <a:t>By these tables we can give </a:t>
            </a:r>
            <a:r>
              <a:rPr lang="en-US" sz="1600" b="0" i="0" dirty="0">
                <a:effectLst/>
                <a:latin typeface="Bookman Old Style" panose="02050604050505020204" pitchFamily="18" charset="0"/>
              </a:rPr>
              <a:t>provide valuable insights that can help improve the company's operations and understand sudden changes in key metrics.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99B8E5-79CE-F7F5-508F-CAD4E0B33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7456409"/>
              </p:ext>
            </p:extLst>
          </p:nvPr>
        </p:nvGraphicFramePr>
        <p:xfrm>
          <a:off x="6742484" y="1046219"/>
          <a:ext cx="6192688" cy="468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2">
            <a:extLst>
              <a:ext uri="{FF2B5EF4-FFF2-40B4-BE49-F238E27FC236}">
                <a16:creationId xmlns:a16="http://schemas.microsoft.com/office/drawing/2014/main" id="{F3D393A0-EA39-B530-C74C-91D06C4401ED}"/>
              </a:ext>
            </a:extLst>
          </p:cNvPr>
          <p:cNvSpPr txBox="1">
            <a:spLocks/>
          </p:cNvSpPr>
          <p:nvPr/>
        </p:nvSpPr>
        <p:spPr>
          <a:xfrm>
            <a:off x="9190756" y="5589240"/>
            <a:ext cx="1795875" cy="94992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Tables:</a:t>
            </a:r>
          </a:p>
        </p:txBody>
      </p:sp>
    </p:spTree>
    <p:extLst>
      <p:ext uri="{BB962C8B-B14F-4D97-AF65-F5344CB8AC3E}">
        <p14:creationId xmlns:p14="http://schemas.microsoft.com/office/powerpoint/2010/main" val="20727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1157" y="260648"/>
            <a:ext cx="10360501" cy="949920"/>
          </a:xfrm>
        </p:spPr>
        <p:txBody>
          <a:bodyPr/>
          <a:lstStyle/>
          <a:p>
            <a:r>
              <a:rPr lang="en-IN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Tech-Stack Used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:-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EACEF29-F21C-4EA8-B984-D19F7440B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421631"/>
            <a:ext cx="6191867" cy="3501008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65E33FCC-8F7B-0144-13CC-3B662DD05056}"/>
              </a:ext>
            </a:extLst>
          </p:cNvPr>
          <p:cNvSpPr txBox="1">
            <a:spLocks/>
          </p:cNvSpPr>
          <p:nvPr/>
        </p:nvSpPr>
        <p:spPr>
          <a:xfrm>
            <a:off x="1125860" y="2708920"/>
            <a:ext cx="6048672" cy="489654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I used MySQL Workbench.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Version 8.0.34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Because it is very simple but effective tool to perform complex queries.</a:t>
            </a:r>
          </a:p>
          <a:p>
            <a:pPr>
              <a:lnSpc>
                <a:spcPct val="170000"/>
              </a:lnSpc>
            </a:pPr>
            <a:r>
              <a:rPr lang="en-US" sz="2000" dirty="0">
                <a:latin typeface="Bookman Old Style" panose="02050604050505020204" pitchFamily="18" charset="0"/>
              </a:rPr>
              <a:t>It has many features, it works as an IDE for SQL.</a:t>
            </a:r>
          </a:p>
        </p:txBody>
      </p:sp>
    </p:spTree>
    <p:extLst>
      <p:ext uri="{BB962C8B-B14F-4D97-AF65-F5344CB8AC3E}">
        <p14:creationId xmlns:p14="http://schemas.microsoft.com/office/powerpoint/2010/main" val="259892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972" y="2188449"/>
            <a:ext cx="8735325" cy="124368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Case Study -1:</a:t>
            </a:r>
            <a:b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</a:br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ookman Old Style" panose="02050604050505020204" pitchFamily="18" charset="0"/>
              </a:rPr>
              <a:t>Job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948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53852" y="1628800"/>
            <a:ext cx="10657184" cy="410445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1. </a:t>
            </a:r>
            <a:r>
              <a:rPr lang="en-IN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Manrope"/>
              </a:rPr>
              <a:t>Jobs Reviewed Over Time </a:t>
            </a:r>
            <a:r>
              <a:rPr 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 </a:t>
            </a:r>
            <a:r>
              <a:rPr lang="en-US" b="0" i="0" dirty="0">
                <a:effectLst/>
                <a:latin typeface="Manrope"/>
              </a:rPr>
              <a:t>Calculate the number of jobs reviewed per hour for each day in November 2020.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Manrop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anrope"/>
              </a:rPr>
              <a:t>Your Task: Write an SQL query to calculate the number of jobs reviewed per hour for each day in November 2020.</a:t>
            </a:r>
          </a:p>
        </p:txBody>
      </p:sp>
    </p:spTree>
    <p:extLst>
      <p:ext uri="{BB962C8B-B14F-4D97-AF65-F5344CB8AC3E}">
        <p14:creationId xmlns:p14="http://schemas.microsoft.com/office/powerpoint/2010/main" val="221254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3183F7-C260-0848-E661-348729E0C7D3}"/>
              </a:ext>
            </a:extLst>
          </p:cNvPr>
          <p:cNvSpPr txBox="1">
            <a:spLocks/>
          </p:cNvSpPr>
          <p:nvPr/>
        </p:nvSpPr>
        <p:spPr>
          <a:xfrm>
            <a:off x="8686700" y="1033189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C7C5D3-7CD7-EECC-FE19-4E05A0225C6F}"/>
              </a:ext>
            </a:extLst>
          </p:cNvPr>
          <p:cNvSpPr txBox="1">
            <a:spLocks/>
          </p:cNvSpPr>
          <p:nvPr/>
        </p:nvSpPr>
        <p:spPr>
          <a:xfrm>
            <a:off x="2711887" y="4761148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BF543-03C2-5BFB-9359-04C06C60E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0" t="24794" r="38775" b="31095"/>
          <a:stretch/>
        </p:blipFill>
        <p:spPr>
          <a:xfrm>
            <a:off x="1269876" y="241101"/>
            <a:ext cx="6264696" cy="3705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2E8AC-FFA8-05D7-44E1-CF4B3504A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t="44749" r="54726" b="27944"/>
          <a:stretch/>
        </p:blipFill>
        <p:spPr>
          <a:xfrm>
            <a:off x="5866003" y="3068960"/>
            <a:ext cx="585757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81844" y="1916832"/>
            <a:ext cx="10657184" cy="288032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</a:t>
            </a:r>
            <a:r>
              <a:rPr lang="en-IN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Throughput Analysis </a:t>
            </a:r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:</a:t>
            </a:r>
            <a:r>
              <a:rPr lang="en-US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</a:rPr>
              <a:t>  </a:t>
            </a:r>
            <a:r>
              <a:rPr lang="en-US" b="0" i="0" dirty="0">
                <a:effectLst/>
              </a:rPr>
              <a:t>Calculate the 7-day rolling average of throughput (number of events per second).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Your Task: Write an SQL query to calculate the 7-day rolling average of throughput.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0" i="0" dirty="0">
              <a:solidFill>
                <a:srgbClr val="8492A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700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57CA9AF-A0EB-CB83-AE83-071D43A47A5D}"/>
              </a:ext>
            </a:extLst>
          </p:cNvPr>
          <p:cNvSpPr txBox="1">
            <a:spLocks/>
          </p:cNvSpPr>
          <p:nvPr/>
        </p:nvSpPr>
        <p:spPr>
          <a:xfrm>
            <a:off x="8572988" y="1072131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&lt;= Query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93664-DDCB-FF3F-5B90-EACA2DF0D73E}"/>
              </a:ext>
            </a:extLst>
          </p:cNvPr>
          <p:cNvSpPr txBox="1">
            <a:spLocks/>
          </p:cNvSpPr>
          <p:nvPr/>
        </p:nvSpPr>
        <p:spPr>
          <a:xfrm>
            <a:off x="2205980" y="4770920"/>
            <a:ext cx="3168352" cy="12436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Result =&gt;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9DAC3-73A0-1E49-16C6-F259F1E87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3" t="22979" r="32868" b="36347"/>
          <a:stretch/>
        </p:blipFill>
        <p:spPr>
          <a:xfrm>
            <a:off x="1053852" y="116632"/>
            <a:ext cx="6924036" cy="3528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CCCA4-C214-FE15-8D33-3F89C449D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8" t="46849" r="50000" b="24794"/>
          <a:stretch/>
        </p:blipFill>
        <p:spPr>
          <a:xfrm>
            <a:off x="5125938" y="3324077"/>
            <a:ext cx="68941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224</TotalTime>
  <Words>754</Words>
  <Application>Microsoft Office PowerPoint</Application>
  <PresentationFormat>Custom</PresentationFormat>
  <Paragraphs>93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Aharoni</vt:lpstr>
      <vt:lpstr>Arial</vt:lpstr>
      <vt:lpstr>Bookman Old Style</vt:lpstr>
      <vt:lpstr>Calibri</vt:lpstr>
      <vt:lpstr>Manrope</vt:lpstr>
      <vt:lpstr>Tech 16x9</vt:lpstr>
      <vt:lpstr>Operation Analytics and Investigating Metric Spike</vt:lpstr>
      <vt:lpstr>Project Description :-</vt:lpstr>
      <vt:lpstr>Approach :-</vt:lpstr>
      <vt:lpstr>Tech-Stack Used:-</vt:lpstr>
      <vt:lpstr>Case Study -1: Job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- 2:   Investigating Metric Spike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&amp; Results :-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User Analytics</dc:title>
  <dc:creator>Kanchan Soni</dc:creator>
  <cp:lastModifiedBy>Hitisha Soni</cp:lastModifiedBy>
  <cp:revision>3</cp:revision>
  <dcterms:created xsi:type="dcterms:W3CDTF">2023-10-03T18:23:19Z</dcterms:created>
  <dcterms:modified xsi:type="dcterms:W3CDTF">2023-10-20T19:13:53Z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